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9"/>
  </p:notesMasterIdLst>
  <p:handoutMasterIdLst>
    <p:handoutMasterId r:id="rId30"/>
  </p:handoutMasterIdLst>
  <p:sldIdLst>
    <p:sldId id="281" r:id="rId2"/>
    <p:sldId id="392" r:id="rId3"/>
    <p:sldId id="264" r:id="rId4"/>
    <p:sldId id="262" r:id="rId5"/>
    <p:sldId id="266" r:id="rId6"/>
    <p:sldId id="268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82" r:id="rId2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885FE9-7DB2-40BF-A77C-11B03DFE667D}">
          <p14:sldIdLst>
            <p14:sldId id="281"/>
            <p14:sldId id="392"/>
          </p14:sldIdLst>
        </p14:section>
        <p14:section name="Kondisi dan Cabang" id="{F092D0A4-BF10-4049-934E-90E0549DD388}">
          <p14:sldIdLst>
            <p14:sldId id="264"/>
            <p14:sldId id="262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Perulangan" id="{FAF9D8CF-E290-4261-AEF2-CE8A6DA5616F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78674" autoAdjust="0"/>
  </p:normalViewPr>
  <p:slideViewPr>
    <p:cSldViewPr snapToGrid="0">
      <p:cViewPr varScale="1">
        <p:scale>
          <a:sx n="65" d="100"/>
          <a:sy n="65" d="100"/>
        </p:scale>
        <p:origin x="1632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/>
              <a:t>Operator</a:t>
            </a:r>
            <a:r>
              <a:rPr lang="en-US" baseline="0" dirty="0"/>
              <a:t> </a:t>
            </a:r>
            <a:r>
              <a:rPr lang="en-US" baseline="0" dirty="0" err="1"/>
              <a:t>Perbandingan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ke-2: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/>
              <a:t>Age = 19</a:t>
            </a: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/>
              <a:t>Else:</a:t>
            </a:r>
          </a:p>
          <a:p>
            <a:r>
              <a:rPr lang="en-US" u="none" baseline="0" dirty="0"/>
              <a:t>     print (“go see meat loaf”)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age = 19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: </a:t>
            </a:r>
            <a:r>
              <a:rPr lang="en-US" u="none" baseline="0" dirty="0" err="1"/>
              <a:t>apakah</a:t>
            </a:r>
            <a:r>
              <a:rPr lang="en-US" u="none" baseline="0" dirty="0"/>
              <a:t> (age &gt; 18) </a:t>
            </a:r>
            <a:r>
              <a:rPr lang="en-US" u="none" baseline="0" dirty="0">
                <a:sym typeface="Wingdings" pitchFamily="2" charset="2"/>
              </a:rPr>
              <a:t> </a:t>
            </a:r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(19 &gt; 18) 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TRUE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yang </a:t>
            </a:r>
            <a:r>
              <a:rPr lang="en-US" u="none" baseline="0" dirty="0" err="1">
                <a:sym typeface="Wingdings" pitchFamily="2" charset="2"/>
              </a:rPr>
              <a:t>dijalankan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adalah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pilihan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sebelum</a:t>
            </a:r>
            <a:r>
              <a:rPr lang="en-US" u="none" baseline="0" dirty="0">
                <a:sym typeface="Wingdings" pitchFamily="2" charset="2"/>
              </a:rPr>
              <a:t> ELSE </a:t>
            </a:r>
            <a:r>
              <a:rPr lang="en-US" u="none" baseline="0" dirty="0" err="1">
                <a:sym typeface="Wingdings" pitchFamily="2" charset="2"/>
              </a:rPr>
              <a:t>yaitu</a:t>
            </a:r>
            <a:r>
              <a:rPr lang="en-US" u="none" baseline="0" dirty="0">
                <a:sym typeface="Wingdings" pitchFamily="2" charset="2"/>
              </a:rPr>
              <a:t> print (“you can enter”)</a:t>
            </a:r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dijalankan</a:t>
            </a:r>
            <a:r>
              <a:rPr lang="en-US" u="none" baseline="0" dirty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>
              <a:sym typeface="Wingdings" pitchFamily="2" charset="2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IF….. ELSEIF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….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ELSE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diseleksi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  <a:p>
            <a:endParaRPr lang="en-US" u="none" baseline="0" dirty="0"/>
          </a:p>
          <a:p>
            <a:r>
              <a:rPr lang="en-US" u="none" baseline="0" dirty="0"/>
              <a:t>Age = 18</a:t>
            </a: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 err="1"/>
              <a:t>Elseif</a:t>
            </a:r>
            <a:r>
              <a:rPr lang="en-US" u="none" baseline="0" dirty="0"/>
              <a:t> (age ==18):</a:t>
            </a:r>
          </a:p>
          <a:p>
            <a:r>
              <a:rPr lang="en-US" u="none" baseline="0" dirty="0"/>
              <a:t>     print (“go see Pink Floyd”)</a:t>
            </a:r>
          </a:p>
          <a:p>
            <a:r>
              <a:rPr lang="en-US" u="none" baseline="0" dirty="0"/>
              <a:t>Else:</a:t>
            </a:r>
          </a:p>
          <a:p>
            <a:r>
              <a:rPr lang="en-US" u="none" baseline="0" dirty="0"/>
              <a:t>     print (“go see meat loaf”)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age = 18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: </a:t>
            </a:r>
            <a:r>
              <a:rPr lang="en-US" u="none" baseline="0" dirty="0" err="1"/>
              <a:t>apakah</a:t>
            </a:r>
            <a:r>
              <a:rPr lang="en-US" u="none" baseline="0" dirty="0"/>
              <a:t> (age &gt; 18) </a:t>
            </a:r>
            <a:r>
              <a:rPr lang="en-US" u="none" baseline="0" dirty="0">
                <a:sym typeface="Wingdings" pitchFamily="2" charset="2"/>
              </a:rPr>
              <a:t> </a:t>
            </a:r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(18 &gt; 18) 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FALSE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lakukan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seleksi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pada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kondisi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kedua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pada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perintah</a:t>
            </a:r>
            <a:r>
              <a:rPr lang="en-US" u="none" baseline="0" dirty="0">
                <a:sym typeface="Wingdings" pitchFamily="2" charset="2"/>
              </a:rPr>
              <a:t> ELSEIF</a:t>
            </a:r>
          </a:p>
          <a:p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(age ==18)  18 = 18?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TRUE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yang </a:t>
            </a:r>
            <a:r>
              <a:rPr lang="en-US" u="none" baseline="0" dirty="0" err="1">
                <a:sym typeface="Wingdings" pitchFamily="2" charset="2"/>
              </a:rPr>
              <a:t>dijalankan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adalah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pilihan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setelah</a:t>
            </a:r>
            <a:r>
              <a:rPr lang="en-US" u="none" baseline="0" dirty="0">
                <a:sym typeface="Wingdings" pitchFamily="2" charset="2"/>
              </a:rPr>
              <a:t> ELSEIF </a:t>
            </a:r>
            <a:r>
              <a:rPr lang="en-US" u="none" baseline="0" dirty="0" err="1">
                <a:sym typeface="Wingdings" pitchFamily="2" charset="2"/>
              </a:rPr>
              <a:t>yaitu</a:t>
            </a:r>
            <a:r>
              <a:rPr lang="en-US" u="none" baseline="0" dirty="0">
                <a:sym typeface="Wingdings" pitchFamily="2" charset="2"/>
              </a:rPr>
              <a:t> print (“go see Pink Floyd”)</a:t>
            </a:r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dijalankan</a:t>
            </a:r>
            <a:r>
              <a:rPr lang="en-US" u="none" baseline="0" dirty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  <a:p>
            <a:r>
              <a:rPr lang="en-US" dirty="0"/>
              <a:t>Operator</a:t>
            </a:r>
            <a:r>
              <a:rPr lang="en-US" baseline="0" dirty="0"/>
              <a:t> </a:t>
            </a:r>
            <a:r>
              <a:rPr lang="en-US" baseline="0" dirty="0" err="1"/>
              <a:t>Logika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(false) OR B (false),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(false) OR B (true),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(true) OR B (false),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(true) OR B (true),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sebelum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ELSE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kedua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FALSE,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ELSE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(false) AND B (false),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(false) AND B (true),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(true) AND B (false),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 (true) AND B (true),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kedua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print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TRUE/FALSE,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keluar</a:t>
            </a:r>
            <a:r>
              <a:rPr lang="en-US" sz="1200" baseline="0">
                <a:solidFill>
                  <a:schemeClr val="bg2">
                    <a:lumMod val="25000"/>
                  </a:schemeClr>
                </a:solidFill>
              </a:rPr>
              <a:t> program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Programming </a:t>
            </a:r>
            <a:r>
              <a:rPr lang="en-US" dirty="0" err="1"/>
              <a:t>pada</a:t>
            </a:r>
            <a:r>
              <a:rPr lang="en-US" dirty="0"/>
              <a:t>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583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 err="1"/>
              <a:t>Fungsi</a:t>
            </a:r>
            <a:r>
              <a:rPr lang="en-US" dirty="0"/>
              <a:t>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5357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12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12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deret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list)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bawah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atas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Umumnya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 (N)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deret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(list)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mulai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0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(N-1)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630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perbandingan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(==),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(!=),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(&gt;),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(&gt;=),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(&lt;),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(&lt;=)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boolean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(True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 false)</a:t>
            </a: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ke-1:</a:t>
            </a:r>
          </a:p>
          <a:p>
            <a:r>
              <a:rPr lang="en-US" u="none" baseline="0" dirty="0"/>
              <a:t>a == 7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a=6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6 ==7?</a:t>
            </a:r>
          </a:p>
          <a:p>
            <a:r>
              <a:rPr lang="en-US" u="none" baseline="0" dirty="0" err="1"/>
              <a:t>Jawabannya</a:t>
            </a:r>
            <a:r>
              <a:rPr lang="en-US" u="none" baseline="0" dirty="0"/>
              <a:t>: FALSE 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ke-2:</a:t>
            </a:r>
          </a:p>
          <a:p>
            <a:r>
              <a:rPr lang="en-US" u="none" baseline="0" dirty="0"/>
              <a:t>a == 6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a=6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6 ==6?</a:t>
            </a:r>
          </a:p>
          <a:p>
            <a:r>
              <a:rPr lang="en-US" u="none" baseline="0" dirty="0" err="1"/>
              <a:t>Jawabannya</a:t>
            </a:r>
            <a:r>
              <a:rPr lang="en-US" u="none" baseline="0" dirty="0"/>
              <a:t>: TRUE 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Contoh</a:t>
            </a:r>
            <a:r>
              <a:rPr lang="en-US" u="none" baseline="0" dirty="0"/>
              <a:t> ke-1 </a:t>
            </a:r>
            <a:r>
              <a:rPr lang="en-US" u="none" baseline="0" dirty="0" err="1"/>
              <a:t>fungsi</a:t>
            </a:r>
            <a:r>
              <a:rPr lang="en-US" u="none" baseline="0" dirty="0"/>
              <a:t> Range:</a:t>
            </a:r>
          </a:p>
          <a:p>
            <a:endParaRPr lang="en-US" u="none" baseline="0" dirty="0"/>
          </a:p>
          <a:p>
            <a:r>
              <a:rPr lang="en-US" u="none" baseline="0" dirty="0"/>
              <a:t>Range (3),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N= 3</a:t>
            </a:r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deret</a:t>
            </a:r>
            <a:r>
              <a:rPr lang="en-US" u="none" baseline="0" dirty="0"/>
              <a:t> </a:t>
            </a:r>
            <a:r>
              <a:rPr lang="en-US" u="none" baseline="0" dirty="0" err="1"/>
              <a:t>angka</a:t>
            </a:r>
            <a:r>
              <a:rPr lang="en-US" u="none" baseline="0" dirty="0"/>
              <a:t> </a:t>
            </a:r>
            <a:r>
              <a:rPr lang="en-US" u="none" baseline="0" dirty="0" err="1"/>
              <a:t>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: 0 </a:t>
            </a:r>
            <a:r>
              <a:rPr lang="en-US" u="none" baseline="0" dirty="0" err="1"/>
              <a:t>sampai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(N-1)</a:t>
            </a:r>
          </a:p>
          <a:p>
            <a:r>
              <a:rPr lang="en-US" u="none" baseline="0" dirty="0" err="1"/>
              <a:t>Deret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 [0, 1, 2] </a:t>
            </a:r>
            <a:r>
              <a:rPr lang="en-US" u="none" baseline="0" dirty="0">
                <a:sym typeface="Wingdings" pitchFamily="2" charset="2"/>
              </a:rPr>
              <a:t> 2 </a:t>
            </a:r>
            <a:r>
              <a:rPr lang="en-US" u="none" baseline="0" dirty="0" err="1">
                <a:sym typeface="Wingdings" pitchFamily="2" charset="2"/>
              </a:rPr>
              <a:t>didapatkan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dari</a:t>
            </a:r>
            <a:r>
              <a:rPr lang="en-US" u="none" baseline="0" dirty="0">
                <a:sym typeface="Wingdings" pitchFamily="2" charset="2"/>
              </a:rPr>
              <a:t> (3-1)</a:t>
            </a: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60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  <a:p>
            <a:r>
              <a:rPr lang="en-US" dirty="0" err="1"/>
              <a:t>Perulangan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8999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Perulangan</a:t>
            </a:r>
            <a:r>
              <a:rPr lang="en-US" u="sng" baseline="0" dirty="0"/>
              <a:t> </a:t>
            </a:r>
            <a:r>
              <a:rPr lang="en-US" u="sng" baseline="0" dirty="0" err="1"/>
              <a:t>dengan</a:t>
            </a:r>
            <a:r>
              <a:rPr lang="en-US" u="sng" baseline="0" dirty="0"/>
              <a:t> FOR</a:t>
            </a:r>
          </a:p>
          <a:p>
            <a:endParaRPr lang="en-US" u="none" baseline="0" dirty="0"/>
          </a:p>
          <a:p>
            <a:r>
              <a:rPr lang="en-US" u="none" baseline="0" dirty="0" err="1"/>
              <a:t>Bentuk</a:t>
            </a:r>
            <a:r>
              <a:rPr lang="en-US" u="none" baseline="0" dirty="0"/>
              <a:t> </a:t>
            </a:r>
            <a:r>
              <a:rPr lang="en-US" u="none" baseline="0" dirty="0" err="1"/>
              <a:t>umum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FOR … IN …</a:t>
            </a:r>
          </a:p>
          <a:p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menganti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5 (lima)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putih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saja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  <a:p>
            <a:r>
              <a:rPr lang="en-US" u="none" baseline="0" dirty="0" err="1"/>
              <a:t>Perintahnya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endParaRPr lang="en-US" u="none" baseline="0" dirty="0"/>
          </a:p>
          <a:p>
            <a:r>
              <a:rPr lang="en-US" u="none" baseline="0" dirty="0"/>
              <a:t>squares = [“red”, “yellow”, “green”, “purple”, “blue”]</a:t>
            </a:r>
          </a:p>
          <a:p>
            <a:endParaRPr lang="en-US" u="none" baseline="0" dirty="0"/>
          </a:p>
          <a:p>
            <a:r>
              <a:rPr lang="en-US" u="none" baseline="0" dirty="0"/>
              <a:t>For </a:t>
            </a:r>
            <a:r>
              <a:rPr lang="en-US" u="none" baseline="0" dirty="0" err="1"/>
              <a:t>i</a:t>
            </a:r>
            <a:r>
              <a:rPr lang="en-US" u="none" baseline="0" dirty="0"/>
              <a:t> in range (0, 5):</a:t>
            </a:r>
          </a:p>
          <a:p>
            <a:r>
              <a:rPr lang="en-US" u="none" baseline="0" dirty="0"/>
              <a:t>     squares [</a:t>
            </a:r>
            <a:r>
              <a:rPr lang="en-US" u="none" baseline="0" dirty="0" err="1"/>
              <a:t>i</a:t>
            </a:r>
            <a:r>
              <a:rPr lang="en-US" u="none" baseline="0" dirty="0"/>
              <a:t>] = “white”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Penggunaan</a:t>
            </a:r>
            <a:r>
              <a:rPr lang="en-US" u="none" baseline="0" dirty="0"/>
              <a:t> </a:t>
            </a:r>
            <a:r>
              <a:rPr lang="en-US" u="none" baseline="0" dirty="0" err="1"/>
              <a:t>perulangan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loop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(array)</a:t>
            </a:r>
          </a:p>
          <a:p>
            <a:r>
              <a:rPr lang="en-US" u="none" baseline="0" dirty="0" err="1"/>
              <a:t>Sehingga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batasan</a:t>
            </a:r>
            <a:r>
              <a:rPr lang="en-US" u="none" baseline="0" dirty="0"/>
              <a:t> yang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melakukan</a:t>
            </a:r>
            <a:r>
              <a:rPr lang="en-US" u="none" baseline="0" dirty="0"/>
              <a:t> </a:t>
            </a:r>
            <a:r>
              <a:rPr lang="en-US" u="none" baseline="0" dirty="0" err="1"/>
              <a:t>perulangan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batasannya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i</a:t>
            </a:r>
            <a:r>
              <a:rPr lang="en-US" u="none" baseline="0" dirty="0"/>
              <a:t>=range(0, 5),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: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melakukan</a:t>
            </a:r>
            <a:r>
              <a:rPr lang="en-US" u="none" baseline="0" dirty="0"/>
              <a:t> </a:t>
            </a:r>
            <a:r>
              <a:rPr lang="en-US" u="none" baseline="0" dirty="0" err="1"/>
              <a:t>perulangan</a:t>
            </a:r>
            <a:r>
              <a:rPr lang="en-US" u="none" baseline="0" dirty="0"/>
              <a:t> </a:t>
            </a:r>
            <a:r>
              <a:rPr lang="en-US" u="none" baseline="0" dirty="0" err="1"/>
              <a:t>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squares [0]</a:t>
            </a:r>
          </a:p>
          <a:p>
            <a:r>
              <a:rPr lang="en-US" u="none" baseline="0" dirty="0"/>
              <a:t>squares [1]</a:t>
            </a:r>
          </a:p>
          <a:p>
            <a:r>
              <a:rPr lang="en-US" u="none" baseline="0" dirty="0"/>
              <a:t>squares [2]</a:t>
            </a:r>
          </a:p>
          <a:p>
            <a:r>
              <a:rPr lang="en-US" u="none" baseline="0" dirty="0"/>
              <a:t>squares [3]</a:t>
            </a:r>
          </a:p>
          <a:p>
            <a:r>
              <a:rPr lang="en-US" u="none" baseline="0" dirty="0"/>
              <a:t>squares [4]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9663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  <a:p>
            <a:r>
              <a:rPr lang="en-US" dirty="0" err="1"/>
              <a:t>Perulangan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WHILE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445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WHILE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Squares = [‘orange’, ‘orange’, ‘purple’, ‘blue’]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while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(squares [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== ‘orange’):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Newsquares.append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(squares[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+ 1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Diketahui</a:t>
            </a:r>
            <a:r>
              <a:rPr lang="en-US" u="none" baseline="0" dirty="0"/>
              <a:t> list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squares = 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[‘orange’, ‘orange’, ‘purple’, ‘blue’]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Variabel</a:t>
            </a:r>
            <a:r>
              <a:rPr lang="en-US" u="none" baseline="0" dirty="0"/>
              <a:t> “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diisi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terpenuhi</a:t>
            </a: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(squares [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‘orange’)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TRUE,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u="none" baseline="0" dirty="0"/>
              <a:t>“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terisi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67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r>
              <a:rPr lang="en-US" u="none" baseline="0" dirty="0"/>
              <a:t> “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besar</a:t>
            </a:r>
            <a:r>
              <a:rPr lang="en-US" u="none" baseline="0" dirty="0"/>
              <a:t>”</a:t>
            </a:r>
          </a:p>
          <a:p>
            <a:r>
              <a:rPr lang="en-US" u="none" baseline="0" dirty="0" err="1"/>
              <a:t>i</a:t>
            </a:r>
            <a:r>
              <a:rPr lang="en-US" u="none" baseline="0" dirty="0"/>
              <a:t>=6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I &gt; 5?</a:t>
            </a:r>
          </a:p>
          <a:p>
            <a:r>
              <a:rPr lang="en-US" u="none" baseline="0" dirty="0" err="1"/>
              <a:t>Jawab</a:t>
            </a:r>
            <a:r>
              <a:rPr lang="en-US" u="none" baseline="0" dirty="0"/>
              <a:t>: True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r>
              <a:rPr lang="en-US" u="none" baseline="0" dirty="0"/>
              <a:t> “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besar</a:t>
            </a:r>
            <a:r>
              <a:rPr lang="en-US" u="none" baseline="0" dirty="0"/>
              <a:t> </a:t>
            </a:r>
            <a:r>
              <a:rPr lang="en-US" u="none" baseline="0" dirty="0" err="1"/>
              <a:t>sama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”</a:t>
            </a:r>
          </a:p>
          <a:p>
            <a:r>
              <a:rPr lang="en-US" u="none" baseline="0" dirty="0" err="1"/>
              <a:t>i</a:t>
            </a:r>
            <a:r>
              <a:rPr lang="en-US" u="none" baseline="0" dirty="0"/>
              <a:t>=5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I &gt;= 5?</a:t>
            </a:r>
          </a:p>
          <a:p>
            <a:r>
              <a:rPr lang="en-US" u="none" baseline="0" dirty="0" err="1"/>
              <a:t>Jawab</a:t>
            </a:r>
            <a:r>
              <a:rPr lang="en-US" u="none" baseline="0" dirty="0"/>
              <a:t>: True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r>
              <a:rPr lang="en-US" u="none" baseline="0" dirty="0"/>
              <a:t> “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besar</a:t>
            </a:r>
            <a:r>
              <a:rPr lang="en-US" u="none" baseline="0" dirty="0"/>
              <a:t> </a:t>
            </a:r>
            <a:r>
              <a:rPr lang="en-US" u="none" baseline="0" dirty="0" err="1"/>
              <a:t>sama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”</a:t>
            </a:r>
          </a:p>
          <a:p>
            <a:r>
              <a:rPr lang="en-US" u="none" baseline="0" dirty="0" err="1"/>
              <a:t>i</a:t>
            </a:r>
            <a:r>
              <a:rPr lang="en-US" u="none" baseline="0" dirty="0"/>
              <a:t>=2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I &gt;= 5?</a:t>
            </a:r>
          </a:p>
          <a:p>
            <a:r>
              <a:rPr lang="en-US" u="none" baseline="0" dirty="0" err="1"/>
              <a:t>Jawab</a:t>
            </a:r>
            <a:r>
              <a:rPr lang="en-US" u="none" baseline="0" dirty="0"/>
              <a:t>: False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r>
              <a:rPr lang="en-US" u="none" baseline="0" dirty="0"/>
              <a:t> “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kecil</a:t>
            </a:r>
            <a:r>
              <a:rPr lang="en-US" u="none" baseline="0" dirty="0"/>
              <a:t>”</a:t>
            </a:r>
          </a:p>
          <a:p>
            <a:r>
              <a:rPr lang="en-US" u="none" baseline="0" dirty="0" err="1"/>
              <a:t>i</a:t>
            </a:r>
            <a:r>
              <a:rPr lang="en-US" u="none" baseline="0" dirty="0"/>
              <a:t>=2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I &lt; 6?</a:t>
            </a:r>
          </a:p>
          <a:p>
            <a:r>
              <a:rPr lang="en-US" u="none" baseline="0" dirty="0" err="1"/>
              <a:t>Jawab</a:t>
            </a:r>
            <a:r>
              <a:rPr lang="en-US" u="none" baseline="0" dirty="0"/>
              <a:t>: True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perbandingan</a:t>
            </a:r>
            <a:r>
              <a:rPr lang="en-US" u="none" baseline="0" dirty="0"/>
              <a:t> “</a:t>
            </a:r>
            <a:r>
              <a:rPr lang="en-US" u="none" baseline="0" dirty="0" err="1"/>
              <a:t>tidak</a:t>
            </a:r>
            <a:r>
              <a:rPr lang="en-US" u="none" baseline="0" dirty="0"/>
              <a:t> </a:t>
            </a:r>
            <a:r>
              <a:rPr lang="en-US" u="none" baseline="0" dirty="0" err="1"/>
              <a:t>sama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”</a:t>
            </a:r>
          </a:p>
          <a:p>
            <a:r>
              <a:rPr lang="en-US" u="none" baseline="0" dirty="0" err="1"/>
              <a:t>i</a:t>
            </a:r>
            <a:r>
              <a:rPr lang="en-US" u="none" baseline="0" dirty="0"/>
              <a:t>=2</a:t>
            </a:r>
          </a:p>
          <a:p>
            <a:r>
              <a:rPr lang="en-US" u="none" baseline="0" dirty="0" err="1"/>
              <a:t>Apakah</a:t>
            </a:r>
            <a:r>
              <a:rPr lang="en-US" u="none" baseline="0" dirty="0"/>
              <a:t> I != 6?</a:t>
            </a:r>
          </a:p>
          <a:p>
            <a:r>
              <a:rPr lang="en-US" u="none" baseline="0" dirty="0" err="1"/>
              <a:t>Jawab</a:t>
            </a:r>
            <a:r>
              <a:rPr lang="en-US" u="none" baseline="0" dirty="0"/>
              <a:t>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data string.</a:t>
            </a:r>
          </a:p>
          <a:p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“AC/DC” == “Michael Jackson” 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Apakah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string “AC/DC”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“Michael Jackson”?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Jawab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: False  </a:t>
            </a:r>
          </a:p>
          <a:p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“AC/DC” != “Michael Jackson” 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Apakah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string “AC/DC”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“Michael Jackson”?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Jawab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: True</a:t>
            </a:r>
            <a:endParaRPr lang="en-US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 err="1"/>
              <a:t>Percabangan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memasukkan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pernyataan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BENAR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…. 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SALAH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penulisan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percabangan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Python: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Artinya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Jika</a:t>
            </a:r>
            <a:r>
              <a:rPr lang="en-US" u="none" baseline="0" dirty="0"/>
              <a:t> age 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besar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18 (TRUE), </a:t>
            </a:r>
            <a:r>
              <a:rPr lang="en-US" u="none" baseline="0" dirty="0" err="1"/>
              <a:t>maka</a:t>
            </a:r>
            <a:r>
              <a:rPr lang="en-US" u="none" baseline="0" dirty="0"/>
              <a:t> “you can enter” </a:t>
            </a:r>
            <a:r>
              <a:rPr lang="en-US" u="none" baseline="0" dirty="0" err="1"/>
              <a:t>kemudian</a:t>
            </a:r>
            <a:r>
              <a:rPr lang="en-US" u="none" baseline="0" dirty="0"/>
              <a:t> “move 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/>
              <a:t>Jika</a:t>
            </a:r>
            <a:r>
              <a:rPr lang="en-US" u="none" baseline="0" dirty="0"/>
              <a:t> age 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besar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18 (FALSE), </a:t>
            </a:r>
            <a:r>
              <a:rPr lang="en-US" u="none" baseline="0" dirty="0" err="1"/>
              <a:t>maka</a:t>
            </a:r>
            <a:r>
              <a:rPr lang="en-US" u="none" baseline="0" dirty="0"/>
              <a:t> “move on”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endParaRPr lang="en-US" u="none" baseline="0" dirty="0"/>
          </a:p>
          <a:p>
            <a:r>
              <a:rPr lang="en-US" u="none" baseline="0" dirty="0"/>
              <a:t>Age = 17</a:t>
            </a: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age = 17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: </a:t>
            </a:r>
            <a:r>
              <a:rPr lang="en-US" u="none" baseline="0" dirty="0" err="1"/>
              <a:t>apakah</a:t>
            </a:r>
            <a:r>
              <a:rPr lang="en-US" u="none" baseline="0" dirty="0"/>
              <a:t> (age &gt; 18) </a:t>
            </a:r>
            <a:r>
              <a:rPr lang="en-US" u="none" baseline="0" dirty="0">
                <a:sym typeface="Wingdings" pitchFamily="2" charset="2"/>
              </a:rPr>
              <a:t> </a:t>
            </a:r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(17 &gt; 18) 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FALSE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yang </a:t>
            </a:r>
            <a:r>
              <a:rPr lang="en-US" u="none" baseline="0" dirty="0" err="1">
                <a:sym typeface="Wingdings" pitchFamily="2" charset="2"/>
              </a:rPr>
              <a:t>dijalankan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adalah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pilihan</a:t>
            </a:r>
            <a:r>
              <a:rPr lang="en-US" u="none" baseline="0" dirty="0">
                <a:sym typeface="Wingdings" pitchFamily="2" charset="2"/>
              </a:rPr>
              <a:t> print (“move on”)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endParaRPr lang="en-US" u="none" baseline="0" dirty="0"/>
          </a:p>
          <a:p>
            <a:r>
              <a:rPr lang="en-US" u="none" baseline="0" dirty="0"/>
              <a:t>Age = 19</a:t>
            </a: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age = 19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: </a:t>
            </a:r>
            <a:r>
              <a:rPr lang="en-US" u="none" baseline="0" dirty="0" err="1"/>
              <a:t>apakah</a:t>
            </a:r>
            <a:r>
              <a:rPr lang="en-US" u="none" baseline="0" dirty="0"/>
              <a:t> (age &gt; 18) </a:t>
            </a:r>
            <a:r>
              <a:rPr lang="en-US" u="none" baseline="0" dirty="0">
                <a:sym typeface="Wingdings" pitchFamily="2" charset="2"/>
              </a:rPr>
              <a:t> </a:t>
            </a:r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(19 &gt; 18) 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TRUE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yang </a:t>
            </a:r>
            <a:r>
              <a:rPr lang="en-US" u="none" baseline="0" dirty="0" err="1">
                <a:sym typeface="Wingdings" pitchFamily="2" charset="2"/>
              </a:rPr>
              <a:t>dijalankan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adalah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pilihan</a:t>
            </a:r>
            <a:r>
              <a:rPr lang="en-US" u="none" baseline="0" dirty="0">
                <a:sym typeface="Wingdings" pitchFamily="2" charset="2"/>
              </a:rPr>
              <a:t> print (“you can enter”)</a:t>
            </a:r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dijalankan</a:t>
            </a:r>
            <a:r>
              <a:rPr lang="en-US" u="none" baseline="0" dirty="0"/>
              <a:t> print (“move on”)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>
              <a:sym typeface="Wingdings" pitchFamily="2" charset="2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/>
              <a:t>Age = 17</a:t>
            </a:r>
          </a:p>
          <a:p>
            <a:r>
              <a:rPr lang="en-US" u="none" baseline="0" dirty="0"/>
              <a:t>If (age&gt;18):</a:t>
            </a:r>
          </a:p>
          <a:p>
            <a:r>
              <a:rPr lang="en-US" u="none" baseline="0" dirty="0"/>
              <a:t>     print (“you can enter”)</a:t>
            </a:r>
          </a:p>
          <a:p>
            <a:r>
              <a:rPr lang="en-US" u="none" baseline="0" dirty="0"/>
              <a:t>Else:</a:t>
            </a:r>
          </a:p>
          <a:p>
            <a:r>
              <a:rPr lang="en-US" u="none" baseline="0" dirty="0"/>
              <a:t>     print (“go see meat loaf”)</a:t>
            </a:r>
          </a:p>
          <a:p>
            <a:r>
              <a:rPr lang="en-US" u="none" baseline="0" dirty="0"/>
              <a:t>print (“move on”)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Penjelasan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age = 17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kondisi</a:t>
            </a:r>
            <a:r>
              <a:rPr lang="en-US" u="none" baseline="0" dirty="0"/>
              <a:t>: </a:t>
            </a:r>
            <a:r>
              <a:rPr lang="en-US" u="none" baseline="0" dirty="0" err="1"/>
              <a:t>apakah</a:t>
            </a:r>
            <a:r>
              <a:rPr lang="en-US" u="none" baseline="0" dirty="0"/>
              <a:t> (age &gt; 18) </a:t>
            </a:r>
            <a:r>
              <a:rPr lang="en-US" u="none" baseline="0" dirty="0">
                <a:sym typeface="Wingdings" pitchFamily="2" charset="2"/>
              </a:rPr>
              <a:t> </a:t>
            </a:r>
            <a:r>
              <a:rPr lang="en-US" u="none" baseline="0" dirty="0" err="1">
                <a:sym typeface="Wingdings" pitchFamily="2" charset="2"/>
              </a:rPr>
              <a:t>apakah</a:t>
            </a:r>
            <a:r>
              <a:rPr lang="en-US" u="none" baseline="0" dirty="0">
                <a:sym typeface="Wingdings" pitchFamily="2" charset="2"/>
              </a:rPr>
              <a:t> (17 &gt; 18) ?</a:t>
            </a:r>
          </a:p>
          <a:p>
            <a:r>
              <a:rPr lang="en-US" u="none" baseline="0" dirty="0" err="1">
                <a:sym typeface="Wingdings" pitchFamily="2" charset="2"/>
              </a:rPr>
              <a:t>Jawab</a:t>
            </a:r>
            <a:r>
              <a:rPr lang="en-US" u="none" baseline="0" dirty="0">
                <a:sym typeface="Wingdings" pitchFamily="2" charset="2"/>
              </a:rPr>
              <a:t>: FALSE</a:t>
            </a:r>
          </a:p>
          <a:p>
            <a:r>
              <a:rPr lang="en-US" u="none" baseline="0" dirty="0" err="1">
                <a:sym typeface="Wingdings" pitchFamily="2" charset="2"/>
              </a:rPr>
              <a:t>Maka</a:t>
            </a:r>
            <a:r>
              <a:rPr lang="en-US" u="none" baseline="0" dirty="0">
                <a:sym typeface="Wingdings" pitchFamily="2" charset="2"/>
              </a:rPr>
              <a:t> yang </a:t>
            </a:r>
            <a:r>
              <a:rPr lang="en-US" u="none" baseline="0" dirty="0" err="1">
                <a:sym typeface="Wingdings" pitchFamily="2" charset="2"/>
              </a:rPr>
              <a:t>dijalankan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adalah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pilihan</a:t>
            </a:r>
            <a:r>
              <a:rPr lang="en-US" u="none" baseline="0" dirty="0">
                <a:sym typeface="Wingdings" pitchFamily="2" charset="2"/>
              </a:rPr>
              <a:t> </a:t>
            </a:r>
            <a:r>
              <a:rPr lang="en-US" u="none" baseline="0" dirty="0" err="1">
                <a:sym typeface="Wingdings" pitchFamily="2" charset="2"/>
              </a:rPr>
              <a:t>setelah</a:t>
            </a:r>
            <a:r>
              <a:rPr lang="en-US" u="none" baseline="0" dirty="0">
                <a:sym typeface="Wingdings" pitchFamily="2" charset="2"/>
              </a:rPr>
              <a:t> ELSE </a:t>
            </a:r>
            <a:r>
              <a:rPr lang="en-US" u="none" baseline="0" dirty="0" err="1">
                <a:sym typeface="Wingdings" pitchFamily="2" charset="2"/>
              </a:rPr>
              <a:t>yaitu</a:t>
            </a:r>
            <a:r>
              <a:rPr lang="en-US" u="none" baseline="0" dirty="0">
                <a:sym typeface="Wingdings" pitchFamily="2" charset="2"/>
              </a:rPr>
              <a:t> print (“go see meat loaf”)</a:t>
            </a:r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dijalankan</a:t>
            </a:r>
            <a:r>
              <a:rPr lang="en-US" u="none" baseline="0" dirty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>
              <a:sym typeface="Wingdings" pitchFamily="2" charset="2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04857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273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78203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23152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997700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4838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0677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377937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165742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5257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74765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49413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620B521-E3A4-446B-B4B9-DDB31B98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646A-F43E-49FC-8DA3-5E8C4F3DC7D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48BAB-2406-439A-AB94-737CD9D1A5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9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9B4C-1A73-4983-94EF-45F86FCBBCE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6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4276" y="2486168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19 &gt;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TRUE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377218" y="3634854"/>
            <a:ext cx="3534770" cy="96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Karena</a:t>
            </a:r>
            <a:r>
              <a:rPr lang="en-US" b="1" dirty="0"/>
              <a:t> TRUE, </a:t>
            </a:r>
            <a:r>
              <a:rPr lang="en-US" b="1" dirty="0" err="1"/>
              <a:t>maka</a:t>
            </a:r>
            <a:r>
              <a:rPr lang="en-US" b="1" dirty="0"/>
              <a:t> yang </a:t>
            </a:r>
            <a:r>
              <a:rPr lang="en-US" b="1" dirty="0" err="1"/>
              <a:t>dijalankan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“you can enter” </a:t>
            </a:r>
            <a:r>
              <a:rPr lang="en-US" b="1" dirty="0" err="1"/>
              <a:t>kemudian</a:t>
            </a:r>
            <a:r>
              <a:rPr lang="en-US" b="1" dirty="0"/>
              <a:t> “move on”</a:t>
            </a:r>
            <a:endParaRPr lang="en-US" dirty="0"/>
          </a:p>
        </p:txBody>
      </p:sp>
      <p:pic>
        <p:nvPicPr>
          <p:cNvPr id="13" name="Google Shape;164;p35"/>
          <p:cNvPicPr preferRelativeResize="0"/>
          <p:nvPr/>
        </p:nvPicPr>
        <p:blipFill rotWithShape="1">
          <a:blip r:embed="rId3">
            <a:alphaModFix/>
          </a:blip>
          <a:srcRect l="5870" t="23687" r="62219" b="37474"/>
          <a:stretch/>
        </p:blipFill>
        <p:spPr>
          <a:xfrm>
            <a:off x="968990" y="2483894"/>
            <a:ext cx="3493828" cy="2456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756848" y="2975213"/>
            <a:ext cx="1542197" cy="2729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449171" y="4012442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1AB2-92A3-4DD7-B1C0-F62F46F4BED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88927" y="2540759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17 &gt;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FALSE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18161" y="4262651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Karena</a:t>
            </a:r>
            <a:r>
              <a:rPr lang="en-US" b="1" dirty="0"/>
              <a:t> FALSE, </a:t>
            </a:r>
            <a:r>
              <a:rPr lang="en-US" b="1" dirty="0" err="1"/>
              <a:t>maka</a:t>
            </a:r>
            <a:r>
              <a:rPr lang="en-US" b="1" dirty="0"/>
              <a:t> yang </a:t>
            </a:r>
            <a:r>
              <a:rPr lang="en-US" b="1" dirty="0" err="1"/>
              <a:t>dijalankan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“go see meat loaf” </a:t>
            </a:r>
            <a:r>
              <a:rPr lang="en-US" b="1" dirty="0" err="1"/>
              <a:t>kemudian</a:t>
            </a:r>
            <a:r>
              <a:rPr lang="en-US" b="1" dirty="0"/>
              <a:t> “move on”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4421877" y="4804012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4717" y="2470245"/>
            <a:ext cx="4312692" cy="3248166"/>
            <a:chOff x="204717" y="2470245"/>
            <a:chExt cx="4312692" cy="3248166"/>
          </a:xfrm>
        </p:grpSpPr>
        <p:pic>
          <p:nvPicPr>
            <p:cNvPr id="15" name="Google Shape;209;p44"/>
            <p:cNvPicPr preferRelativeResize="0"/>
            <p:nvPr/>
          </p:nvPicPr>
          <p:blipFill rotWithShape="1">
            <a:blip r:embed="rId3">
              <a:alphaModFix/>
            </a:blip>
            <a:srcRect l="5470" t="22116" r="58624" b="19423"/>
            <a:stretch/>
          </p:blipFill>
          <p:spPr>
            <a:xfrm>
              <a:off x="204717" y="2470245"/>
              <a:ext cx="4203510" cy="3248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3835021" y="2961564"/>
              <a:ext cx="682388" cy="6005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197290" y="3234519"/>
            <a:ext cx="3289110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06D8-692B-4A40-86FA-AE65FDA2765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1632" y="2690884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19 &gt;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TRUE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04513" y="3812275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Karena</a:t>
            </a:r>
            <a:r>
              <a:rPr lang="en-US" b="1" dirty="0"/>
              <a:t> TRUE, </a:t>
            </a:r>
            <a:r>
              <a:rPr lang="en-US" b="1" dirty="0" err="1"/>
              <a:t>maka</a:t>
            </a:r>
            <a:r>
              <a:rPr lang="en-US" b="1" dirty="0"/>
              <a:t> yang </a:t>
            </a:r>
            <a:r>
              <a:rPr lang="en-US" b="1" dirty="0" err="1"/>
              <a:t>dijalankan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“you can enter” </a:t>
            </a:r>
            <a:r>
              <a:rPr lang="en-US" b="1" dirty="0" err="1"/>
              <a:t>kemudian</a:t>
            </a:r>
            <a:r>
              <a:rPr lang="en-US" b="1" dirty="0"/>
              <a:t> “move on”</a:t>
            </a:r>
            <a:endParaRPr lang="en-US" dirty="0"/>
          </a:p>
        </p:txBody>
      </p:sp>
      <p:pic>
        <p:nvPicPr>
          <p:cNvPr id="17" name="Google Shape;224;p47"/>
          <p:cNvPicPr preferRelativeResize="0"/>
          <p:nvPr/>
        </p:nvPicPr>
        <p:blipFill rotWithShape="1">
          <a:blip r:embed="rId3">
            <a:alphaModFix/>
          </a:blip>
          <a:srcRect l="6810" t="23599" r="59060" b="19508"/>
          <a:stretch/>
        </p:blipFill>
        <p:spPr>
          <a:xfrm>
            <a:off x="573206" y="2524835"/>
            <a:ext cx="3875965" cy="3138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292824" y="3193575"/>
            <a:ext cx="3289110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339991" y="3889613"/>
            <a:ext cx="968988" cy="382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3A36-91B1-4451-ADB3-4B9DBB7C083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IF….. ELSEIF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….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ELSE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diseleksi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27344" y="2320117"/>
            <a:ext cx="3302758" cy="109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18 &gt;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FALSE, </a:t>
            </a:r>
            <a:r>
              <a:rPr lang="en-US" b="1" dirty="0" err="1"/>
              <a:t>maka</a:t>
            </a:r>
            <a:r>
              <a:rPr lang="en-US" b="1" dirty="0"/>
              <a:t> </a:t>
            </a:r>
            <a:r>
              <a:rPr lang="en-US" b="1" dirty="0" err="1"/>
              <a:t>seleksi</a:t>
            </a:r>
            <a:r>
              <a:rPr lang="en-US" b="1" dirty="0"/>
              <a:t> </a:t>
            </a:r>
            <a:r>
              <a:rPr lang="en-US" b="1" dirty="0" err="1"/>
              <a:t>kondisi</a:t>
            </a:r>
            <a:r>
              <a:rPr lang="en-US" b="1" dirty="0"/>
              <a:t> </a:t>
            </a:r>
            <a:r>
              <a:rPr lang="en-US" b="1" dirty="0" err="1"/>
              <a:t>pada</a:t>
            </a:r>
            <a:r>
              <a:rPr lang="en-US" b="1" dirty="0"/>
              <a:t> ELSEIF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227091" y="4699381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Karena</a:t>
            </a:r>
            <a:r>
              <a:rPr lang="en-US" b="1" dirty="0"/>
              <a:t> TRUE, </a:t>
            </a:r>
            <a:r>
              <a:rPr lang="en-US" b="1" dirty="0" err="1"/>
              <a:t>maka</a:t>
            </a:r>
            <a:r>
              <a:rPr lang="en-US" b="1" dirty="0"/>
              <a:t> yang </a:t>
            </a:r>
            <a:r>
              <a:rPr lang="en-US" b="1" dirty="0" err="1"/>
              <a:t>dijalankan</a:t>
            </a:r>
            <a:r>
              <a:rPr lang="en-US" b="1" dirty="0"/>
              <a:t> </a:t>
            </a:r>
            <a:r>
              <a:rPr lang="en-US" b="1" dirty="0" err="1"/>
              <a:t>adalah</a:t>
            </a:r>
            <a:r>
              <a:rPr lang="en-US" b="1" dirty="0"/>
              <a:t> “go see Pink Floyd” </a:t>
            </a:r>
            <a:r>
              <a:rPr lang="en-US" b="1" dirty="0" err="1"/>
              <a:t>kemudian</a:t>
            </a:r>
            <a:r>
              <a:rPr lang="en-US" b="1" dirty="0"/>
              <a:t> “move on”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783" y="2524840"/>
            <a:ext cx="3862318" cy="3848668"/>
            <a:chOff x="395783" y="2524840"/>
            <a:chExt cx="3862318" cy="3848668"/>
          </a:xfrm>
        </p:grpSpPr>
        <p:pic>
          <p:nvPicPr>
            <p:cNvPr id="13" name="Google Shape;259;p54"/>
            <p:cNvPicPr preferRelativeResize="0"/>
            <p:nvPr/>
          </p:nvPicPr>
          <p:blipFill rotWithShape="1">
            <a:blip r:embed="rId3">
              <a:alphaModFix/>
            </a:blip>
            <a:srcRect l="6462" t="20953" r="61241" b="22378"/>
            <a:stretch/>
          </p:blipFill>
          <p:spPr>
            <a:xfrm>
              <a:off x="395783" y="2524840"/>
              <a:ext cx="3766782" cy="3848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3630304" y="3725839"/>
              <a:ext cx="627797" cy="450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1624083" y="3016156"/>
            <a:ext cx="3821374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26608" y="4082956"/>
            <a:ext cx="3821374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936778" y="3755409"/>
            <a:ext cx="2797791" cy="625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18 =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TRUE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4135276" y="4667535"/>
            <a:ext cx="968988" cy="382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Operator </a:t>
            </a:r>
            <a:r>
              <a:rPr lang="en-US" dirty="0" err="1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1D00-25DF-44AB-BA45-A26DA0D169E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E2D5-8C49-44E6-B8A3-E8FDEE5A461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Boolean (True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False).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</p:txBody>
      </p:sp>
      <p:pic>
        <p:nvPicPr>
          <p:cNvPr id="17" name="Google Shape;314;p65"/>
          <p:cNvPicPr preferRelativeResize="0"/>
          <p:nvPr/>
        </p:nvPicPr>
        <p:blipFill rotWithShape="1">
          <a:blip r:embed="rId3">
            <a:alphaModFix/>
          </a:blip>
          <a:srcRect l="12851" t="34394" r="40645" b="35653"/>
          <a:stretch/>
        </p:blipFill>
        <p:spPr>
          <a:xfrm>
            <a:off x="955344" y="2688608"/>
            <a:ext cx="6687402" cy="279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E51D-E3B6-41CC-A8AA-747EA98D3FC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971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8" name="Google Shape;319;p66"/>
          <p:cNvPicPr preferRelativeResize="0"/>
          <p:nvPr/>
        </p:nvPicPr>
        <p:blipFill rotWithShape="1">
          <a:blip r:embed="rId3">
            <a:alphaModFix/>
          </a:blip>
          <a:srcRect l="4151" t="29887" r="57172" b="35146"/>
          <a:stretch/>
        </p:blipFill>
        <p:spPr>
          <a:xfrm>
            <a:off x="188099" y="2388357"/>
            <a:ext cx="5052632" cy="30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5295331" y="2142696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TRUE,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ELSE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70311" y="3769055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FALSE,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ELSE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3858" y="5531893"/>
            <a:ext cx="5099712" cy="6778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program:</a:t>
            </a:r>
          </a:p>
          <a:p>
            <a:pPr algn="ctr"/>
            <a:r>
              <a:rPr lang="en-US" dirty="0"/>
              <a:t>The Album was made in the 70’s or 90’s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4114801" y="3145809"/>
            <a:ext cx="1201003" cy="58685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4258101" y="4640239"/>
            <a:ext cx="941696" cy="3275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E2D3-121E-47B1-BEBA-83B0CD83175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</p:txBody>
      </p:sp>
      <p:pic>
        <p:nvPicPr>
          <p:cNvPr id="11" name="Google Shape;339;p70"/>
          <p:cNvPicPr preferRelativeResize="0"/>
          <p:nvPr/>
        </p:nvPicPr>
        <p:blipFill rotWithShape="1">
          <a:blip r:embed="rId3">
            <a:alphaModFix/>
          </a:blip>
          <a:srcRect l="15204" t="35630" r="37576" b="23984"/>
          <a:stretch/>
        </p:blipFill>
        <p:spPr>
          <a:xfrm>
            <a:off x="1351129" y="2210938"/>
            <a:ext cx="6127844" cy="2947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C9CB-47A5-47EA-AE46-D9C33219229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7" name="Google Shape;349;p72"/>
          <p:cNvPicPr preferRelativeResize="0"/>
          <p:nvPr/>
        </p:nvPicPr>
        <p:blipFill rotWithShape="1">
          <a:blip r:embed="rId3">
            <a:alphaModFix/>
          </a:blip>
          <a:srcRect l="4152" t="18923" r="56482" b="48715"/>
          <a:stretch/>
        </p:blipFill>
        <p:spPr>
          <a:xfrm>
            <a:off x="163776" y="2321598"/>
            <a:ext cx="4926406" cy="26598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5213445" y="4435520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TRUE </a:t>
            </a:r>
            <a:r>
              <a:rPr lang="en-US" dirty="0" err="1"/>
              <a:t>atau</a:t>
            </a:r>
            <a:r>
              <a:rPr lang="en-US" dirty="0"/>
              <a:t> FALSE,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94579" y="1926606"/>
            <a:ext cx="4383205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TRUE,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menjalankan</a:t>
            </a:r>
            <a:endParaRPr lang="en-US" dirty="0"/>
          </a:p>
          <a:p>
            <a:pPr algn="ctr"/>
            <a:r>
              <a:rPr lang="en-US" dirty="0"/>
              <a:t>print (“This album was made in the 80’s)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433" y="4408227"/>
            <a:ext cx="3916907" cy="7096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6663" y="5677468"/>
            <a:ext cx="2183642" cy="42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Output program</a:t>
            </a:r>
          </a:p>
        </p:txBody>
      </p:sp>
      <p:sp>
        <p:nvSpPr>
          <p:cNvPr id="13" name="Up Arrow 12"/>
          <p:cNvSpPr/>
          <p:nvPr/>
        </p:nvSpPr>
        <p:spPr>
          <a:xfrm>
            <a:off x="2279177" y="5240741"/>
            <a:ext cx="423081" cy="4913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022376" y="3138984"/>
            <a:ext cx="1828800" cy="8461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Pemrograman Python :</a:t>
            </a:r>
            <a:br>
              <a:rPr lang="en-GB"/>
            </a:br>
            <a:r>
              <a:rPr lang="en-GB"/>
              <a:t>Perulangan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919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id-ID" sz="4000" dirty="0"/>
              <a:t>Pemrograman </a:t>
            </a:r>
            <a:r>
              <a:rPr lang="en-US" sz="4000" dirty="0"/>
              <a:t>Python :</a:t>
            </a:r>
            <a:br>
              <a:rPr lang="en-US" sz="4000" dirty="0"/>
            </a:br>
            <a:r>
              <a:rPr lang="id-ID" sz="4000" dirty="0"/>
              <a:t>Percabangan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53C2D-0E79-443B-8E41-2FA629F9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Fungsi</a:t>
            </a:r>
            <a:r>
              <a:rPr lang="en-US" dirty="0"/>
              <a:t> Range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5A2-A7BA-4530-AAFB-C8A0CB5DF87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38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Range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2903-FE56-44D7-BC67-2FDE006F790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1517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20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deret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list)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bawah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Umumnya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364;p75"/>
          <p:cNvPicPr preferRelativeResize="0"/>
          <p:nvPr/>
        </p:nvPicPr>
        <p:blipFill rotWithShape="1">
          <a:blip r:embed="rId3">
            <a:alphaModFix/>
          </a:blip>
          <a:srcRect l="25051" t="43018" r="54657" b="25062"/>
          <a:stretch/>
        </p:blipFill>
        <p:spPr>
          <a:xfrm>
            <a:off x="2511187" y="3398293"/>
            <a:ext cx="2852382" cy="2497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Range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0E0F-3926-4878-9F5D-C2D4541F5F8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8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20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369;p76"/>
          <p:cNvPicPr preferRelativeResize="0"/>
          <p:nvPr/>
        </p:nvPicPr>
        <p:blipFill rotWithShape="1">
          <a:blip r:embed="rId3">
            <a:alphaModFix/>
          </a:blip>
          <a:srcRect l="27937" t="43040" r="55271" b="24419"/>
          <a:stretch/>
        </p:blipFill>
        <p:spPr>
          <a:xfrm>
            <a:off x="1009933" y="2906973"/>
            <a:ext cx="2347415" cy="216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4;p77"/>
          <p:cNvPicPr preferRelativeResize="0"/>
          <p:nvPr/>
        </p:nvPicPr>
        <p:blipFill rotWithShape="1">
          <a:blip r:embed="rId4">
            <a:alphaModFix/>
          </a:blip>
          <a:srcRect l="26414" t="41555" r="46440" b="24715"/>
          <a:stretch/>
        </p:blipFill>
        <p:spPr>
          <a:xfrm>
            <a:off x="4694829" y="2811438"/>
            <a:ext cx="3084395" cy="2210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224584" y="5377218"/>
            <a:ext cx="1201003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N-1 =</a:t>
            </a:r>
          </a:p>
          <a:p>
            <a:pPr algn="ctr"/>
            <a:r>
              <a:rPr lang="en-US" b="1" dirty="0"/>
              <a:t>3-1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41260" y="1926608"/>
            <a:ext cx="846161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97290" y="4312693"/>
            <a:ext cx="409432" cy="5595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2879680" y="2688611"/>
            <a:ext cx="682387" cy="27295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2313296" y="5029199"/>
            <a:ext cx="341194" cy="19106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69624" y="1942530"/>
            <a:ext cx="846161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10800000" flipV="1">
            <a:off x="7096837" y="2715904"/>
            <a:ext cx="736979" cy="25930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570561" y="5324901"/>
            <a:ext cx="1201003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N-1 =</a:t>
            </a:r>
          </a:p>
          <a:p>
            <a:pPr algn="ctr"/>
            <a:r>
              <a:rPr lang="en-US" b="1" dirty="0"/>
              <a:t>15-1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99111" y="4342263"/>
            <a:ext cx="502692" cy="5595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762466" y="5097440"/>
            <a:ext cx="641445" cy="40943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55224" y="2911523"/>
            <a:ext cx="502692" cy="5595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92723" y="4319517"/>
            <a:ext cx="502692" cy="5595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4397-3A01-429F-B552-F0C21290854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7246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99;p82"/>
          <p:cNvPicPr preferRelativeResize="0"/>
          <p:nvPr/>
        </p:nvPicPr>
        <p:blipFill rotWithShape="1">
          <a:blip r:embed="rId3">
            <a:alphaModFix/>
          </a:blip>
          <a:srcRect l="4152" t="21018" r="26532" b="23167"/>
          <a:stretch/>
        </p:blipFill>
        <p:spPr>
          <a:xfrm>
            <a:off x="672688" y="2634020"/>
            <a:ext cx="7652448" cy="33164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014E-5A20-42DA-99C5-0D58E7325C9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30583"/>
            <a:ext cx="8814723" cy="132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….. IN …..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menganti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5 (lima)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putih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saja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3516" y="4039737"/>
            <a:ext cx="259308" cy="313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99563" y="5079242"/>
            <a:ext cx="259308" cy="313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Perulangan</a:t>
            </a:r>
            <a:br>
              <a:rPr lang="en-US" dirty="0"/>
            </a:br>
            <a:r>
              <a:rPr lang="en-US" dirty="0" err="1"/>
              <a:t>dengan</a:t>
            </a:r>
            <a:r>
              <a:rPr lang="en-US" dirty="0"/>
              <a:t> WHILE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BB90-5FA0-4012-B0A0-01B6AF839C9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1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Perulangan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WHILE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8649-5074-4104-A0E0-2DD6328AE48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8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WHILE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9475" t="41978" r="30980" b="25560"/>
          <a:stretch>
            <a:fillRect/>
          </a:stretch>
        </p:blipFill>
        <p:spPr bwMode="auto">
          <a:xfrm>
            <a:off x="491319" y="2470245"/>
            <a:ext cx="7658667" cy="353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78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BD0DFF4-D8BE-4D5F-9E61-E19E1022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7E21-FA52-4EC9-9D15-FC97DC138D5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Operator </a:t>
            </a:r>
            <a:r>
              <a:rPr lang="en-US" dirty="0" err="1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34652-6B20-4ACC-AF6F-C81313E84CC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916E-BC8E-4224-8AEB-86F934CAB52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2459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perbandingan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(==),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(!=),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(&gt;),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(&gt;=),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(&lt;),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(&lt;=)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boolean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(True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false)</a:t>
            </a:r>
            <a:endParaRPr kumimoji="0" lang="en-US" sz="2000" i="0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64;p15"/>
          <p:cNvPicPr preferRelativeResize="0"/>
          <p:nvPr/>
        </p:nvPicPr>
        <p:blipFill rotWithShape="1">
          <a:blip r:embed="rId3">
            <a:alphaModFix/>
          </a:blip>
          <a:srcRect l="28941" t="55870" r="51613" b="31371"/>
          <a:stretch/>
        </p:blipFill>
        <p:spPr>
          <a:xfrm>
            <a:off x="1542197" y="4012438"/>
            <a:ext cx="2060812" cy="6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032310" y="4053387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053386" y="4189863"/>
            <a:ext cx="1610436" cy="204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69;p16"/>
          <p:cNvPicPr preferRelativeResize="0"/>
          <p:nvPr/>
        </p:nvPicPr>
        <p:blipFill rotWithShape="1">
          <a:blip r:embed="rId4">
            <a:alphaModFix/>
          </a:blip>
          <a:srcRect l="32476" t="55899" r="55663" b="30994"/>
          <a:stretch/>
        </p:blipFill>
        <p:spPr>
          <a:xfrm>
            <a:off x="1910692" y="4885900"/>
            <a:ext cx="1310185" cy="696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>
            <a:off x="4082954" y="5147495"/>
            <a:ext cx="1610436" cy="204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75528" y="4997358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7F6E-7C17-4E2A-A8A4-DA4CCEFE394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57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74;p17"/>
          <p:cNvPicPr preferRelativeResize="0"/>
          <p:nvPr/>
        </p:nvPicPr>
        <p:blipFill rotWithShape="1">
          <a:blip r:embed="rId3">
            <a:alphaModFix/>
          </a:blip>
          <a:srcRect l="10582" t="30386" r="78324" b="47717"/>
          <a:stretch/>
        </p:blipFill>
        <p:spPr>
          <a:xfrm>
            <a:off x="286603" y="2333767"/>
            <a:ext cx="1132765" cy="114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9;p18"/>
          <p:cNvPicPr preferRelativeResize="0"/>
          <p:nvPr/>
        </p:nvPicPr>
        <p:blipFill rotWithShape="1">
          <a:blip r:embed="rId4">
            <a:alphaModFix/>
          </a:blip>
          <a:srcRect l="11493" t="26283" r="78875" b="47353"/>
          <a:stretch/>
        </p:blipFill>
        <p:spPr>
          <a:xfrm>
            <a:off x="1815148" y="2265529"/>
            <a:ext cx="1310188" cy="11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4;p19"/>
          <p:cNvPicPr preferRelativeResize="0"/>
          <p:nvPr/>
        </p:nvPicPr>
        <p:blipFill rotWithShape="1">
          <a:blip r:embed="rId5">
            <a:alphaModFix/>
          </a:blip>
          <a:srcRect l="11416" t="30070" r="78561" b="47821"/>
          <a:stretch/>
        </p:blipFill>
        <p:spPr>
          <a:xfrm>
            <a:off x="3575712" y="2402006"/>
            <a:ext cx="1064524" cy="110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20"/>
          <p:cNvPicPr preferRelativeResize="0"/>
          <p:nvPr/>
        </p:nvPicPr>
        <p:blipFill rotWithShape="1">
          <a:blip r:embed="rId6">
            <a:alphaModFix/>
          </a:blip>
          <a:srcRect l="11999" t="29084" r="79884" b="45923"/>
          <a:stretch/>
        </p:blipFill>
        <p:spPr>
          <a:xfrm>
            <a:off x="5268036" y="2442949"/>
            <a:ext cx="1201002" cy="10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4;p21"/>
          <p:cNvPicPr preferRelativeResize="0"/>
          <p:nvPr/>
        </p:nvPicPr>
        <p:blipFill rotWithShape="1">
          <a:blip r:embed="rId7">
            <a:alphaModFix/>
          </a:blip>
          <a:srcRect l="12624" t="28612" r="79181" b="45226"/>
          <a:stretch/>
        </p:blipFill>
        <p:spPr>
          <a:xfrm>
            <a:off x="7383438" y="2442949"/>
            <a:ext cx="1132764" cy="10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82137" y="4462820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40257" y="4492390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14466" y="4478742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False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61379" y="4437799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85713" y="4424151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True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709684" y="3575713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295099" y="3591635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987422" y="3618931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747982" y="3577988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740555" y="3564340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err="1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B808-6A0C-4ABF-B642-CA7D298F8E3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57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string. 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oogle Shape;99;p22"/>
          <p:cNvPicPr preferRelativeResize="0"/>
          <p:nvPr/>
        </p:nvPicPr>
        <p:blipFill rotWithShape="1">
          <a:blip r:embed="rId3">
            <a:alphaModFix/>
          </a:blip>
          <a:srcRect l="11825" t="26916" r="54278" b="33457"/>
          <a:stretch/>
        </p:blipFill>
        <p:spPr>
          <a:xfrm>
            <a:off x="2524835" y="2483891"/>
            <a:ext cx="3807726" cy="2101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FEB2-C8E2-4FA4-A0A0-D0CEA459ACD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6B80-184A-493E-8DA9-0A4493F56D0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48694"/>
            <a:ext cx="8814723" cy="234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memasukkan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pernyataan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BENAR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…. 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SALAH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penulisan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percabangan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(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</a:t>
            </a:r>
            <a:r>
              <a:rPr kumimoji="0" lang="en-US" sz="2000" b="1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…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.) 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139;p30"/>
          <p:cNvPicPr preferRelativeResize="0"/>
          <p:nvPr/>
        </p:nvPicPr>
        <p:blipFill rotWithShape="1">
          <a:blip r:embed="rId3">
            <a:alphaModFix/>
          </a:blip>
          <a:srcRect l="7018" t="32467" r="61777" b="36714"/>
          <a:stretch/>
        </p:blipFill>
        <p:spPr>
          <a:xfrm>
            <a:off x="4517409" y="3957851"/>
            <a:ext cx="2920621" cy="195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2429304" y="3971496"/>
            <a:ext cx="1201002" cy="450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Kondis</a:t>
            </a:r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07725" y="4162565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31307" y="3794078"/>
            <a:ext cx="887105" cy="6687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84962" y="3946478"/>
            <a:ext cx="1840172" cy="450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Titik</a:t>
            </a:r>
            <a:r>
              <a:rPr lang="en-US" b="1" dirty="0"/>
              <a:t> </a:t>
            </a:r>
            <a:r>
              <a:rPr lang="en-US" b="1" dirty="0" err="1"/>
              <a:t>dua</a:t>
            </a:r>
            <a:r>
              <a:rPr lang="en-US" b="1" dirty="0"/>
              <a:t> (</a:t>
            </a:r>
            <a:r>
              <a:rPr lang="en-US" b="1" dirty="0">
                <a:sym typeface="Wingdings" pitchFamily="2" charset="2"/>
              </a:rPr>
              <a:t>: )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882185" y="4203510"/>
            <a:ext cx="46402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23082" y="4587920"/>
            <a:ext cx="3209500" cy="52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jika</a:t>
            </a:r>
            <a:r>
              <a:rPr lang="en-US" b="1" dirty="0"/>
              <a:t> </a:t>
            </a:r>
            <a:r>
              <a:rPr lang="en-US" b="1" dirty="0" err="1"/>
              <a:t>kondisi</a:t>
            </a:r>
            <a:r>
              <a:rPr lang="en-US" b="1" dirty="0"/>
              <a:t> TRUE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66300" y="5340821"/>
            <a:ext cx="3209500" cy="52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dilakukan</a:t>
            </a:r>
            <a:r>
              <a:rPr lang="en-US" b="1" dirty="0"/>
              <a:t> </a:t>
            </a:r>
            <a:r>
              <a:rPr lang="en-US" b="1" dirty="0" err="1"/>
              <a:t>jika</a:t>
            </a:r>
            <a:r>
              <a:rPr lang="en-US" b="1" dirty="0"/>
              <a:t> </a:t>
            </a:r>
            <a:r>
              <a:rPr lang="en-US" b="1" dirty="0" err="1"/>
              <a:t>kondisi</a:t>
            </a:r>
            <a:r>
              <a:rPr lang="en-US" b="1" dirty="0"/>
              <a:t> FALSE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37295" y="4860876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837295" y="5584207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AA8E-86C0-46AD-9684-8D82EB827FB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16935"/>
            <a:ext cx="8814723" cy="76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7" name="Google Shape;159;p34"/>
          <p:cNvPicPr preferRelativeResize="0"/>
          <p:nvPr/>
        </p:nvPicPr>
        <p:blipFill rotWithShape="1">
          <a:blip r:embed="rId3">
            <a:alphaModFix/>
          </a:blip>
          <a:srcRect l="4267" t="18922" r="61525" b="33467"/>
          <a:stretch/>
        </p:blipFill>
        <p:spPr>
          <a:xfrm>
            <a:off x="1102344" y="2688610"/>
            <a:ext cx="3701667" cy="26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4792640" y="2786418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Apakah</a:t>
            </a:r>
            <a:r>
              <a:rPr lang="en-US" b="1" dirty="0"/>
              <a:t> 17 &gt; 18 ?</a:t>
            </a:r>
          </a:p>
          <a:p>
            <a:pPr algn="ctr"/>
            <a:r>
              <a:rPr lang="en-US" b="1" dirty="0" err="1"/>
              <a:t>Jawab</a:t>
            </a:r>
            <a:r>
              <a:rPr lang="en-US" b="1" dirty="0"/>
              <a:t>: FALSE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84394" y="3220872"/>
            <a:ext cx="1542197" cy="2729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781266" y="4631141"/>
            <a:ext cx="3844119" cy="732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Karena</a:t>
            </a:r>
            <a:r>
              <a:rPr lang="en-US" b="1" dirty="0"/>
              <a:t> FALSE, </a:t>
            </a:r>
            <a:r>
              <a:rPr lang="en-US" b="1" dirty="0" err="1"/>
              <a:t>maka</a:t>
            </a:r>
            <a:r>
              <a:rPr lang="en-US" b="1" dirty="0"/>
              <a:t> </a:t>
            </a:r>
            <a:r>
              <a:rPr lang="en-US" b="1" dirty="0" err="1"/>
              <a:t>pilihan</a:t>
            </a:r>
            <a:r>
              <a:rPr lang="en-US" b="1" dirty="0"/>
              <a:t> “move on” yang </a:t>
            </a:r>
            <a:r>
              <a:rPr lang="en-US" b="1" dirty="0" err="1"/>
              <a:t>dikerjakan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3780431" y="4967785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3342</TotalTime>
  <Words>2266</Words>
  <Application>Microsoft Office PowerPoint</Application>
  <PresentationFormat>On-screen Show (4:3)</PresentationFormat>
  <Paragraphs>465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HP Simplified</vt:lpstr>
      <vt:lpstr>Myriad Pro</vt:lpstr>
      <vt:lpstr>Wingdings</vt:lpstr>
      <vt:lpstr>UII Powerpoint Template 2014</vt:lpstr>
      <vt:lpstr>PowerPoint Presentation</vt:lpstr>
      <vt:lpstr>PowerPoint Presentation</vt:lpstr>
      <vt:lpstr>Operator Perbandingan</vt:lpstr>
      <vt:lpstr>Operator Perbandingan</vt:lpstr>
      <vt:lpstr>Operator Perbandingan</vt:lpstr>
      <vt:lpstr>Operator Perbandingan</vt:lpstr>
      <vt:lpstr>Percabangan</vt:lpstr>
      <vt:lpstr>Percabangan</vt:lpstr>
      <vt:lpstr>Percabangan</vt:lpstr>
      <vt:lpstr>Percabangan</vt:lpstr>
      <vt:lpstr>Percabangan</vt:lpstr>
      <vt:lpstr>Percabangan</vt:lpstr>
      <vt:lpstr>Percabangan</vt:lpstr>
      <vt:lpstr>Operator Logika</vt:lpstr>
      <vt:lpstr>Operator Logika</vt:lpstr>
      <vt:lpstr>Operator Logika</vt:lpstr>
      <vt:lpstr>Operator Logika</vt:lpstr>
      <vt:lpstr>Operator Logika</vt:lpstr>
      <vt:lpstr>Pemrograman Python : Perulangan</vt:lpstr>
      <vt:lpstr>Fungsi Range</vt:lpstr>
      <vt:lpstr>Fungsi Range</vt:lpstr>
      <vt:lpstr>Fungsi Range</vt:lpstr>
      <vt:lpstr>Perulangan dengan FOR</vt:lpstr>
      <vt:lpstr>Perulangan dengan FOR</vt:lpstr>
      <vt:lpstr>Perulangan dengan WHILE</vt:lpstr>
      <vt:lpstr>Perulangan dengan WHILE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509</cp:revision>
  <dcterms:created xsi:type="dcterms:W3CDTF">2019-04-17T03:34:48Z</dcterms:created>
  <dcterms:modified xsi:type="dcterms:W3CDTF">2019-07-10T07:56:08Z</dcterms:modified>
</cp:coreProperties>
</file>